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316" r:id="rId3"/>
    <p:sldId id="298" r:id="rId4"/>
    <p:sldId id="307" r:id="rId5"/>
    <p:sldId id="318" r:id="rId6"/>
    <p:sldId id="319" r:id="rId7"/>
    <p:sldId id="322" r:id="rId8"/>
    <p:sldId id="332" r:id="rId9"/>
    <p:sldId id="327" r:id="rId10"/>
    <p:sldId id="320" r:id="rId11"/>
    <p:sldId id="321" r:id="rId12"/>
    <p:sldId id="333" r:id="rId13"/>
    <p:sldId id="328" r:id="rId14"/>
    <p:sldId id="311" r:id="rId15"/>
    <p:sldId id="312" r:id="rId16"/>
    <p:sldId id="313" r:id="rId17"/>
    <p:sldId id="323" r:id="rId18"/>
    <p:sldId id="329" r:id="rId19"/>
    <p:sldId id="324" r:id="rId20"/>
    <p:sldId id="330" r:id="rId21"/>
    <p:sldId id="325" r:id="rId22"/>
    <p:sldId id="314" r:id="rId23"/>
    <p:sldId id="334" r:id="rId24"/>
    <p:sldId id="335" r:id="rId25"/>
    <p:sldId id="331" r:id="rId26"/>
    <p:sldId id="326" r:id="rId27"/>
    <p:sldId id="33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2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23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7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57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8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5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3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27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0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9840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61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9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E56A-D4C2-4511-B4E1-0AA4C33519CD}" type="datetimeFigureOut">
              <a:rPr lang="en-US" smtClean="0"/>
              <a:pPr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767EA17-8ED0-4BB2-BF40-71C42A3CE44C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2/3/16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DC8410E-900F-4F6A-9052-9B5226BABD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1905000"/>
            <a:ext cx="708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Chapter 1:</a:t>
            </a:r>
          </a:p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Introduction to Bioinformatics </a:t>
            </a:r>
          </a:p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and Functional Genomics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4419600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Jonathan Pevsner, Ph.D.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http://</a:t>
            </a:r>
            <a:r>
              <a:rPr lang="en-US" sz="2400" dirty="0" err="1" smtClean="0">
                <a:solidFill>
                  <a:prstClr val="black"/>
                </a:solidFill>
              </a:rPr>
              <a:t>bioinfbook.org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ctr"/>
            <a:r>
              <a:rPr lang="en-US" sz="2400" dirty="0" err="1" smtClean="0">
                <a:solidFill>
                  <a:prstClr val="black"/>
                </a:solidFill>
              </a:rPr>
              <a:t>pevsner@kennedykrieger.org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Bioinformatics and Functional Genomics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(3</a:t>
            </a:r>
            <a:r>
              <a:rPr lang="en-US" sz="2400" baseline="30000" dirty="0">
                <a:solidFill>
                  <a:prstClr val="black"/>
                </a:solidFill>
              </a:rPr>
              <a:t>rd</a:t>
            </a:r>
            <a:r>
              <a:rPr lang="en-US" sz="2400" dirty="0">
                <a:solidFill>
                  <a:prstClr val="black"/>
                </a:solidFill>
              </a:rPr>
              <a:t> edition, </a:t>
            </a:r>
            <a:r>
              <a:rPr lang="en-US" sz="2400" dirty="0" smtClean="0">
                <a:solidFill>
                  <a:prstClr val="black"/>
                </a:solidFill>
              </a:rPr>
              <a:t>©2015 John Wiley &amp; Sons, Ltd.)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You may use this PowerPoint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18346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Growth of DNA sequence in repositories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1-2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16280" r="34858" b="20289"/>
          <a:stretch/>
        </p:blipFill>
        <p:spPr bwMode="auto">
          <a:xfrm>
            <a:off x="1447801" y="1022891"/>
            <a:ext cx="6477000" cy="560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Three domains of life: bacteria, </a:t>
            </a:r>
            <a:r>
              <a:rPr lang="en-US" sz="2800" dirty="0" err="1" smtClean="0"/>
              <a:t>archaea</a:t>
            </a:r>
            <a:r>
              <a:rPr lang="en-US" sz="2800" dirty="0" smtClean="0"/>
              <a:t>, eukaryotes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1-3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5"/>
          <a:stretch/>
        </p:blipFill>
        <p:spPr bwMode="auto">
          <a:xfrm>
            <a:off x="2209800" y="762000"/>
            <a:ext cx="541664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8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95400" y="2154936"/>
            <a:ext cx="7620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6193389"/>
            <a:ext cx="533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Figure 1.4</a:t>
            </a:r>
          </a:p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Bioinformatics and Functional Genomics (3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ed.,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109788"/>
            <a:ext cx="8010525" cy="264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37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6193389"/>
            <a:ext cx="533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Figure 1.4</a:t>
            </a:r>
          </a:p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Bioinformatics and Functional Genomics (3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ed.,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2081213"/>
            <a:ext cx="6986587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3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6193389"/>
            <a:ext cx="533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Figure 1.4</a:t>
            </a:r>
          </a:p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Bioinformatics and Functional Genomics (3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ed.,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676400"/>
            <a:ext cx="7515225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3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Organization of the chapters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211669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762000"/>
            <a:ext cx="7620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chapter includes a mix of theory and practice. The best approach is to embrace the material as actively as possible. 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As you read about a software program, try using it.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As you read about a web resource, visit it and explore it.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Try the exercises at the end of each chapter.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When a topic is new to you, such as the Linux operating system, command-line software, or the R programming language, take it as an opportunity to increase your familiarity and go deeper. For example, for R try taking some of the free on-line introductions to R that are recommended in the chapters.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Become an active member of the community. Try community resources such as </a:t>
            </a:r>
            <a:r>
              <a:rPr lang="en-US" sz="2400" dirty="0" err="1" smtClean="0"/>
              <a:t>SeqAnswers</a:t>
            </a:r>
            <a:r>
              <a:rPr lang="en-US" sz="2400" dirty="0" smtClean="0"/>
              <a:t> and </a:t>
            </a:r>
            <a:r>
              <a:rPr lang="en-US" sz="2400" dirty="0" err="1" smtClean="0"/>
              <a:t>Biostars</a:t>
            </a:r>
            <a:r>
              <a:rPr lang="en-US" sz="2400" dirty="0" smtClean="0"/>
              <a:t>! (Follow their etiquette, e.g. before you post a question check to see if others have already asked it.) </a:t>
            </a:r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95400" y="2535936"/>
            <a:ext cx="7620000" cy="740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Projects and exercises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371600"/>
            <a:ext cx="6553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Chapter 4 we introduce the find-a-gene project. You can take ownership of a project, such as discovering a gene that no one knew about before.</a:t>
            </a:r>
          </a:p>
          <a:p>
            <a:endParaRPr lang="en-US" sz="2400" dirty="0"/>
          </a:p>
          <a:p>
            <a:r>
              <a:rPr lang="en-US" sz="2400" dirty="0" smtClean="0"/>
              <a:t>In Chapters 15 and 19 we introduce five perspectives on genomics, and suggest a project in which you select your favorite genome (whether human, a virus, a panda, or a mold) and analyze it in terms of these five perspectives.</a:t>
            </a:r>
          </a:p>
          <a:p>
            <a:endParaRPr lang="en-US" sz="2400" dirty="0"/>
          </a:p>
          <a:p>
            <a:r>
              <a:rPr lang="en-US" sz="2400" dirty="0" smtClean="0"/>
              <a:t>In an alternative version you can select one favorite gene and analyze it across multiple genomes, again following the five principles we introduce.</a:t>
            </a:r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95400" y="3249168"/>
            <a:ext cx="7620000" cy="1856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38237"/>
            <a:ext cx="5715000" cy="458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Bioinformatics and genomics: two cultures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2-3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0" y="1371600"/>
            <a:ext cx="701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Many bioinformatics tools and resources are available on the internet, such as major genome browsers and major portals (NCBI, </a:t>
            </a:r>
            <a:r>
              <a:rPr lang="en-US" sz="2400" dirty="0" err="1" smtClean="0"/>
              <a:t>Ensembl</a:t>
            </a:r>
            <a:r>
              <a:rPr lang="en-US" sz="2400" dirty="0" smtClean="0"/>
              <a:t>, UCSC). </a:t>
            </a:r>
          </a:p>
          <a:p>
            <a:endParaRPr lang="en-US" sz="2400" dirty="0"/>
          </a:p>
          <a:p>
            <a:r>
              <a:rPr lang="en-US" sz="2400" dirty="0" smtClean="0"/>
              <a:t>These are: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accessible (requiring no programming expertise)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easy to browse to explore their depth and breadth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very popular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familiar (available on any web browser on any platform)</a:t>
            </a:r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6193389"/>
            <a:ext cx="533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Figure 1.5</a:t>
            </a:r>
          </a:p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Bioinformatics and Functional Genomics (3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ed.,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41300"/>
            <a:ext cx="8313737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3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Bioinformatics and genomics: two cultures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211669"/>
            <a:ext cx="1003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838200"/>
            <a:ext cx="701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Many bioinformatics tools and resources are available on the command-line interface (sometimes abbreviated CLI).</a:t>
            </a:r>
          </a:p>
          <a:p>
            <a:endParaRPr lang="en-US" sz="2400" dirty="0"/>
          </a:p>
          <a:p>
            <a:r>
              <a:rPr lang="en-US" sz="2400" dirty="0" smtClean="0"/>
              <a:t>These are often on the Linux platform (or other Unix-like platforms such as the Mac command line). They are essential for many bioinformatics and genomics applications.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Most bioinformatics software is written for the Linux platform.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Many bioinformatics datasets are so large (e.g. high throughput technologies generate millions to billions or even trillions of data points) requiring command-line tools to manipulate the data.</a:t>
            </a:r>
          </a:p>
        </p:txBody>
      </p:sp>
    </p:spTree>
    <p:extLst>
      <p:ext uri="{BB962C8B-B14F-4D97-AF65-F5344CB8AC3E}">
        <p14:creationId xmlns:p14="http://schemas.microsoft.com/office/powerpoint/2010/main" val="153049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41300"/>
            <a:ext cx="8313737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4495800" cy="6740306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Should </a:t>
            </a:r>
            <a:r>
              <a:rPr lang="en-US" sz="2400" b="1" dirty="0" smtClean="0"/>
              <a:t>you</a:t>
            </a:r>
            <a:r>
              <a:rPr lang="en-US" sz="2400" dirty="0" smtClean="0"/>
              <a:t> learn to use the Linux operating system? Yes, if you want to use mainstream bioinformatics tools.</a:t>
            </a:r>
          </a:p>
          <a:p>
            <a:endParaRPr lang="en-US" sz="2400" dirty="0"/>
          </a:p>
          <a:p>
            <a:r>
              <a:rPr lang="en-US" sz="2400" dirty="0" smtClean="0"/>
              <a:t>Should </a:t>
            </a:r>
            <a:r>
              <a:rPr lang="en-US" sz="2400" b="1" dirty="0" smtClean="0"/>
              <a:t>you</a:t>
            </a:r>
            <a:r>
              <a:rPr lang="en-US" sz="2400" dirty="0" smtClean="0"/>
              <a:t> learn Python or Perl or R or another programming language? It’s a good idea if you want to go deeper into bioinformatics, but also, it depends what your goals are. Many software tools can be run in Linux on the command-line without needing to program.</a:t>
            </a:r>
          </a:p>
          <a:p>
            <a:endParaRPr lang="en-US" sz="2400" dirty="0"/>
          </a:p>
          <a:p>
            <a:r>
              <a:rPr lang="en-US" sz="2400" dirty="0" smtClean="0"/>
              <a:t>Think of this figure like a map. Where are you now? Where do you want to go?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749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95400" y="5096256"/>
            <a:ext cx="7620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Tool makers and tool users across informatics disciplines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1.6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3950" r="18427" b="14478"/>
          <a:stretch/>
        </p:blipFill>
        <p:spPr bwMode="auto">
          <a:xfrm>
            <a:off x="1252879" y="1524000"/>
            <a:ext cx="7529804" cy="32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Tool makers and tool users across informatics disciplines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1.6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3950" r="18427" b="14478"/>
          <a:stretch/>
        </p:blipFill>
        <p:spPr bwMode="auto">
          <a:xfrm>
            <a:off x="1252879" y="1524000"/>
            <a:ext cx="7529804" cy="32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105400"/>
            <a:ext cx="79476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Many informatics disciplines have emerged in recent years. Bioinformatics is distinguished by its particular focus on DNA and proteins (impacting its databases, its tools, and its entire culture).</a:t>
            </a:r>
          </a:p>
        </p:txBody>
      </p:sp>
    </p:spTree>
    <p:extLst>
      <p:ext uri="{BB962C8B-B14F-4D97-AF65-F5344CB8AC3E}">
        <p14:creationId xmlns:p14="http://schemas.microsoft.com/office/powerpoint/2010/main" val="1161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665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1676400"/>
            <a:ext cx="67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After studying these materials you should be able to do the following: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define the terms </a:t>
            </a:r>
            <a:r>
              <a:rPr lang="en-US" sz="2400" dirty="0" smtClean="0"/>
              <a:t>bioinformatics;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explain </a:t>
            </a:r>
            <a:r>
              <a:rPr lang="en-US" sz="2400" dirty="0"/>
              <a:t>the scope of </a:t>
            </a:r>
            <a:r>
              <a:rPr lang="en-US" sz="2400" dirty="0" smtClean="0"/>
              <a:t>bioinformatics;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explain </a:t>
            </a:r>
            <a:r>
              <a:rPr lang="en-US" sz="2400" dirty="0"/>
              <a:t>why </a:t>
            </a:r>
            <a:r>
              <a:rPr lang="en-US" sz="2400" dirty="0" err="1"/>
              <a:t>globins</a:t>
            </a:r>
            <a:r>
              <a:rPr lang="en-US" sz="2400" dirty="0"/>
              <a:t> are a useful example to illustrate this discipline; </a:t>
            </a:r>
            <a:r>
              <a:rPr lang="en-US" sz="2400" dirty="0" smtClean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describe </a:t>
            </a:r>
            <a:r>
              <a:rPr lang="en-US" sz="2400" dirty="0"/>
              <a:t>web-based versus command-line approaches to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322460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Definitions of bioinformatics and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447800"/>
            <a:ext cx="73152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ioinformatics </a:t>
            </a:r>
            <a:r>
              <a:rPr lang="en-US" sz="2400" dirty="0"/>
              <a:t>i</a:t>
            </a:r>
            <a:r>
              <a:rPr lang="en-US" sz="2400" dirty="0" smtClean="0"/>
              <a:t>s </a:t>
            </a:r>
            <a:r>
              <a:rPr lang="en-US" sz="2400" dirty="0"/>
              <a:t>the use of computer databases and computer algorithms to analyze proteins, genes, and the complete collection of </a:t>
            </a:r>
            <a:r>
              <a:rPr lang="en-US" sz="2400" dirty="0" smtClean="0"/>
              <a:t>deoxyribonucleic </a:t>
            </a:r>
            <a:r>
              <a:rPr lang="en-US" sz="2400" dirty="0"/>
              <a:t>acid (DNA) that comprises an organism (the genome)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According to a National Institutes of Health (NIH) definition, bioinformatics is “research, development, or application of computational tools and approaches for expand- </a:t>
            </a:r>
            <a:r>
              <a:rPr lang="en-US" sz="2400" dirty="0" err="1"/>
              <a:t>ing</a:t>
            </a:r>
            <a:r>
              <a:rPr lang="en-US" sz="2400" dirty="0"/>
              <a:t> the use of biological, medical, behavioral, or health data, including those to acquire, store, organize, analyze, or visualize such data.”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199" y="76200"/>
            <a:ext cx="82296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Organization of </a:t>
            </a:r>
            <a:r>
              <a:rPr lang="en-US" sz="2700" dirty="0"/>
              <a:t>B</a:t>
            </a:r>
            <a:r>
              <a:rPr lang="en-US" sz="2700" dirty="0" smtClean="0"/>
              <a:t>ioinformatics and Functional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4-5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1447800"/>
            <a:ext cx="7315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Part I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Bioinformatics: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alignment, database searching, phylogeny</a:t>
            </a:r>
          </a:p>
          <a:p>
            <a:endParaRPr lang="en-US" sz="2400" dirty="0" smtClean="0"/>
          </a:p>
          <a:p>
            <a:r>
              <a:rPr lang="en-US" sz="2400" dirty="0" smtClean="0"/>
              <a:t>Part II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Follows the central dogma: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DNA </a:t>
            </a:r>
            <a:r>
              <a:rPr lang="en-US" sz="2400" dirty="0" smtClean="0">
                <a:sym typeface="Wingdings"/>
              </a:rPr>
              <a:t> RNA  protein </a:t>
            </a:r>
          </a:p>
          <a:p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ym typeface="Wingdings"/>
              </a:rPr>
              <a:t>genome  </a:t>
            </a:r>
            <a:r>
              <a:rPr lang="en-US" sz="2400" dirty="0" err="1" smtClean="0">
                <a:sym typeface="Wingdings"/>
              </a:rPr>
              <a:t>transcriptome</a:t>
            </a:r>
            <a:r>
              <a:rPr lang="en-US" sz="2400" dirty="0" smtClean="0">
                <a:sym typeface="Wingdings"/>
              </a:rPr>
              <a:t>  proteome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Part III</a:t>
            </a:r>
          </a:p>
          <a:p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ym typeface="Wingdings"/>
              </a:rPr>
              <a:t>Genomics: The tree of life</a:t>
            </a:r>
          </a:p>
          <a:p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ym typeface="Wingdings"/>
              </a:rPr>
              <a:t>Viruses; bacteria and </a:t>
            </a:r>
            <a:r>
              <a:rPr lang="en-US" sz="2400" dirty="0" err="1" smtClean="0">
                <a:sym typeface="Wingdings"/>
              </a:rPr>
              <a:t>archaea</a:t>
            </a:r>
            <a:r>
              <a:rPr lang="en-US" sz="2400" dirty="0" smtClean="0">
                <a:sym typeface="Wingdings"/>
              </a:rPr>
              <a:t>; eukaryotes</a:t>
            </a:r>
          </a:p>
          <a:p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ym typeface="Wingdings"/>
              </a:rPr>
              <a:t>The human genome and human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611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3716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Organization of the book</a:t>
            </a:r>
          </a:p>
          <a:p>
            <a:r>
              <a:rPr lang="en-US" sz="2400" dirty="0" smtClean="0"/>
              <a:t>Bioinformatics: the big picture</a:t>
            </a:r>
          </a:p>
          <a:p>
            <a:r>
              <a:rPr lang="en-US" sz="2400" dirty="0" smtClean="0"/>
              <a:t>Organization of the chapters</a:t>
            </a:r>
          </a:p>
          <a:p>
            <a:r>
              <a:rPr lang="en-US" sz="2400" dirty="0"/>
              <a:t>Suggestions For Students and Teachers:</a:t>
            </a:r>
          </a:p>
          <a:p>
            <a:r>
              <a:rPr lang="en-US" sz="2400" dirty="0" smtClean="0"/>
              <a:t>	Exercises</a:t>
            </a:r>
            <a:r>
              <a:rPr lang="en-US" sz="2400" dirty="0"/>
              <a:t>, Find-a-Gene, </a:t>
            </a:r>
            <a:r>
              <a:rPr lang="en-US" sz="2400" dirty="0" smtClean="0"/>
              <a:t>Characterize-a-Genome</a:t>
            </a:r>
          </a:p>
          <a:p>
            <a:r>
              <a:rPr lang="en-US" sz="2400" dirty="0" smtClean="0"/>
              <a:t>Bioinformatics software: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Web-based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Command-line software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Bridging the two cultures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New paradigms for learning programming</a:t>
            </a:r>
          </a:p>
          <a:p>
            <a:r>
              <a:rPr lang="en-US" sz="2400" dirty="0" smtClean="0"/>
              <a:t>Bioinformatics and other disciplines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95400" y="1789176"/>
            <a:ext cx="7620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Central dogma of molecular biology &amp;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Fig. 1-1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4" t="26901" r="36081" b="29322"/>
          <a:stretch/>
        </p:blipFill>
        <p:spPr bwMode="auto">
          <a:xfrm>
            <a:off x="1524000" y="1168695"/>
            <a:ext cx="6934200" cy="507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40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1080</Words>
  <Application>Microsoft Macintosh PowerPoint</Application>
  <PresentationFormat>On-screen Show (4:3)</PresentationFormat>
  <Paragraphs>182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KKI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Pevsner</dc:creator>
  <cp:lastModifiedBy>Pevsner, Jonathan</cp:lastModifiedBy>
  <cp:revision>62</cp:revision>
  <dcterms:created xsi:type="dcterms:W3CDTF">2012-09-09T18:11:18Z</dcterms:created>
  <dcterms:modified xsi:type="dcterms:W3CDTF">2016-02-03T11:22:17Z</dcterms:modified>
</cp:coreProperties>
</file>